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8" r:id="rId5"/>
    <p:sldId id="269" r:id="rId6"/>
    <p:sldId id="262" r:id="rId7"/>
    <p:sldId id="271" r:id="rId8"/>
    <p:sldId id="264" r:id="rId9"/>
    <p:sldId id="277" r:id="rId10"/>
    <p:sldId id="276" r:id="rId11"/>
    <p:sldId id="25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C695-21A5-CDE6-1411-1CFC0A5DB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3BF9C-FF3C-1293-3B2A-A2FF68A16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9014-FC9E-96A2-559B-17FD563A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E5418-F02D-3EA0-C811-5AE1BBAF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78B17-40D8-8A8E-1384-BA825056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964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76C4-4E0A-2FE9-673A-1580E31B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8B56-934A-CD74-1A8F-A25FC328F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3D9E-C9F8-1580-5939-7C50DEB6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563BB-8397-0369-F23A-42B607CC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F3E7A-BC36-B93B-EC9E-22D4F822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633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CA0C0-EC74-C4C4-6AD7-4240613B4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DD978-9709-0979-617F-FC1B83B61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605C-2A5F-FBDE-7978-A35ABD2A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93A1-DEAB-F264-07C7-54122AED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961A1-F2FB-B0DD-116E-379A86BC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806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9728-ED97-EE5E-79F4-28435351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2149E-6B5F-205F-6AEF-7BCAADE4C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96F6-885B-FAFF-3388-86E163D0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827D7-0BE9-3AD2-4EE5-6F56DBE0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E227-6297-0F82-37CF-3D34A18C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0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4FC1-EB61-6229-F98E-FB05709A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BA6DA-EBB4-434B-9EAE-CB0DD42C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BC4FB-5445-2C70-0112-5E58EA2B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CA3-8D01-0C17-5D79-5D307C53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1BB0E-5835-A3EA-C4E2-EC91847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19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F93F-02CC-0880-876A-44C59449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4071D-A8AB-9317-F5A6-B477F1B09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B83D1-E66A-1C64-E3D1-8D7ECC55C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2B9F7-4A17-040E-1700-5ED4DB2E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C7DEA-4F0A-1CE3-B161-44C5D928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BFF1-57A6-A9B0-DE2D-93D9C6AC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16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ABF0-DAE2-F0D9-C075-EF0F0C0B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49E18-6208-EFEA-B660-E1413A1C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8DD01-CA66-8475-B285-6ACC9EFAB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3374B-B2FF-5A6C-1983-AE22793D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CCD07-0585-B08B-AE52-479BDE1E4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E0C3D-B065-6391-0F9C-6E72FC32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2543C4-FF8F-2D60-B4A8-F4528874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02338-402B-D598-62E1-94770B24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42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A671-AFEB-4D13-DD41-646989CB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07602-C90E-9C78-4575-C0611B4F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CDB45-C9D4-F7C2-32F9-0C14447B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DB875-AF27-A4E4-D4B4-4A81E5D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81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18EEF-7CC5-3282-0E76-454F6FAA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D878B-4254-61DB-EC57-A3084AA5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4D8F9-D3CB-8192-10EA-0A10DFE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1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BEFB-716C-6151-1EFD-4A792B09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F5D3-328C-2C34-3ADE-78F261931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75C61-DE4E-95BE-7D0F-329684F2A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007E9-F91D-EACB-C2D3-5B2B9EF1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6D17C-BA2E-B011-B643-1C94F6EC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D96B6-A2AD-2D43-8CC9-EE68A624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53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3658-0249-46E1-B155-616F1D83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D19884-71E8-F6A7-DA12-2E27F4965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E00F7-6081-50EC-2CA4-BCC3CAF48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8263-EB2D-F7FE-5850-F2EEB82C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630D6-93B6-DB74-DEC6-C7EF5FD5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C1AAE-4438-6AC8-38B5-C48EA98A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9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16BA7-7FB5-CDFF-F9F3-138C0366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374B5-7958-C43E-9EA1-C50B7E3B4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6DD2A-721F-58F0-B324-B7639E403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7D48-7831-49D5-B82C-C14B49651669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8232E-FEA6-2586-B0BD-5BE024AA1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5E4E-F587-EDC5-203F-87E342781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D496-9FC2-4F03-AE08-19F99EB34E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8620F-EDD5-B009-A276-C9541D65E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8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4A0EA5-6E0E-0ED2-E989-63FA7E43D7C6}"/>
              </a:ext>
            </a:extLst>
          </p:cNvPr>
          <p:cNvSpPr/>
          <p:nvPr/>
        </p:nvSpPr>
        <p:spPr>
          <a:xfrm>
            <a:off x="2844800" y="691204"/>
            <a:ext cx="7112001" cy="12772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Love with Tourist Destination Brand </a:t>
            </a:r>
            <a:endParaRPr lang="en-I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070A2-2784-D986-A18A-5947ADB6827D}"/>
              </a:ext>
            </a:extLst>
          </p:cNvPr>
          <p:cNvSpPr/>
          <p:nvPr/>
        </p:nvSpPr>
        <p:spPr>
          <a:xfrm>
            <a:off x="8343900" y="6057900"/>
            <a:ext cx="3733800" cy="647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Dr. Nivedita Sharma</a:t>
            </a:r>
          </a:p>
          <a:p>
            <a:r>
              <a:rPr lang="en-US" dirty="0"/>
              <a:t>Email – niveditasharmars@gmail.com</a:t>
            </a:r>
            <a:endParaRPr lang="en-IN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678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C93414-E6F0-50D8-E8EC-8B836460ECAC}"/>
              </a:ext>
            </a:extLst>
          </p:cNvPr>
          <p:cNvSpPr/>
          <p:nvPr/>
        </p:nvSpPr>
        <p:spPr>
          <a:xfrm>
            <a:off x="318068" y="3429000"/>
            <a:ext cx="2114266" cy="14800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Perceived Self-image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70C0"/>
                </a:solidFill>
              </a:rPr>
              <a:t>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Hedonic consumption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CECF3E-7617-63D9-86C6-467477CDE6B2}"/>
              </a:ext>
            </a:extLst>
          </p:cNvPr>
          <p:cNvSpPr/>
          <p:nvPr/>
        </p:nvSpPr>
        <p:spPr>
          <a:xfrm>
            <a:off x="5050904" y="760835"/>
            <a:ext cx="2090192" cy="1678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Online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Aesthetic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Social identity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	</a:t>
            </a:r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514622-A19D-041C-C2B2-C7EBB33B83E4}"/>
              </a:ext>
            </a:extLst>
          </p:cNvPr>
          <p:cNvCxnSpPr>
            <a:cxnSpLocks/>
          </p:cNvCxnSpPr>
          <p:nvPr/>
        </p:nvCxnSpPr>
        <p:spPr>
          <a:xfrm>
            <a:off x="3754840" y="1600172"/>
            <a:ext cx="104680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AA9A345-378B-4287-80D2-1C0F1E9E0419}"/>
              </a:ext>
            </a:extLst>
          </p:cNvPr>
          <p:cNvSpPr/>
          <p:nvPr/>
        </p:nvSpPr>
        <p:spPr>
          <a:xfrm>
            <a:off x="1002792" y="5708651"/>
            <a:ext cx="10186416" cy="8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P2 b– Tourists’ can fall in love with a destination brand online that is unique and integrates self-image.  </a:t>
            </a:r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A1AAC7-D0F6-4651-167E-F2D64FB24661}"/>
              </a:ext>
            </a:extLst>
          </p:cNvPr>
          <p:cNvSpPr/>
          <p:nvPr/>
        </p:nvSpPr>
        <p:spPr>
          <a:xfrm>
            <a:off x="2697707" y="3429000"/>
            <a:ext cx="2114266" cy="14800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Novelty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Sensory stimulation</a:t>
            </a:r>
            <a:endParaRPr lang="en-IN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95C366-9C62-CA75-4D20-213B077B00C9}"/>
              </a:ext>
            </a:extLst>
          </p:cNvPr>
          <p:cNvSpPr/>
          <p:nvPr/>
        </p:nvSpPr>
        <p:spPr>
          <a:xfrm>
            <a:off x="1375201" y="760836"/>
            <a:ext cx="2090192" cy="1678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Tourist Destination Brand	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6E9B1B-66CB-38C0-C8E1-0CD050521144}"/>
              </a:ext>
            </a:extLst>
          </p:cNvPr>
          <p:cNvSpPr/>
          <p:nvPr/>
        </p:nvSpPr>
        <p:spPr>
          <a:xfrm>
            <a:off x="8951205" y="760835"/>
            <a:ext cx="2090192" cy="1678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Tourist Destination Love	</a:t>
            </a:r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39BCCB-B2AA-95FF-35EB-876B3475DD3D}"/>
              </a:ext>
            </a:extLst>
          </p:cNvPr>
          <p:cNvCxnSpPr>
            <a:cxnSpLocks/>
          </p:cNvCxnSpPr>
          <p:nvPr/>
        </p:nvCxnSpPr>
        <p:spPr>
          <a:xfrm>
            <a:off x="7522750" y="1520856"/>
            <a:ext cx="104680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811AF1-621E-E61A-BE5D-04D336FFF680}"/>
              </a:ext>
            </a:extLst>
          </p:cNvPr>
          <p:cNvCxnSpPr>
            <a:cxnSpLocks/>
          </p:cNvCxnSpPr>
          <p:nvPr/>
        </p:nvCxnSpPr>
        <p:spPr>
          <a:xfrm flipV="1">
            <a:off x="2566212" y="2730469"/>
            <a:ext cx="0" cy="5697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4" grpId="0" animBg="1"/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D23B-2D40-5102-57C9-35D030A9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Synopsis</a:t>
            </a:r>
            <a:r>
              <a:rPr lang="en-US" dirty="0"/>
              <a:t>	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D128E-13EF-ABFB-2155-D65CEDA0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will explore how tourists fall in love with tourist destination brand </a:t>
            </a:r>
          </a:p>
          <a:p>
            <a:pPr lvl="1"/>
            <a:r>
              <a:rPr lang="en-US" dirty="0"/>
              <a:t>The relationship dimensions that that tourist develop with the destination brand without visiting the destination based on novelty of the place.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effect of online brand engagement on destination brand love.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extent of perceived self-image and destination novelty will influence the destination brand love.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70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D305-3428-FEA5-229F-1DADC418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844" y="2270480"/>
            <a:ext cx="6286311" cy="2317039"/>
          </a:xfrm>
        </p:spPr>
        <p:txBody>
          <a:bodyPr/>
          <a:lstStyle/>
          <a:p>
            <a:pPr algn="ctr"/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3670B-87AF-DB0C-1EC0-2BBA131F7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24842"/>
          <a:stretch/>
        </p:blipFill>
        <p:spPr>
          <a:xfrm>
            <a:off x="0" y="-18499"/>
            <a:ext cx="12192000" cy="6876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DB67C5-D95D-8F5E-53AA-12D5B12D7A62}"/>
              </a:ext>
            </a:extLst>
          </p:cNvPr>
          <p:cNvSpPr txBox="1"/>
          <p:nvPr/>
        </p:nvSpPr>
        <p:spPr>
          <a:xfrm>
            <a:off x="4508500" y="5538093"/>
            <a:ext cx="2451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Thank You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6015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E4A01-FA74-7BF0-0225-A5EDE608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281" y="85725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Agenda	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8CCF5-8879-511D-8A43-816E96F22B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Tourist destination brand  </a:t>
            </a:r>
          </a:p>
          <a:p>
            <a:endParaRPr lang="en-US" dirty="0"/>
          </a:p>
          <a:p>
            <a:r>
              <a:rPr lang="en-US" dirty="0"/>
              <a:t>Falling in love with tourist destination brand</a:t>
            </a:r>
          </a:p>
          <a:p>
            <a:endParaRPr lang="en-US" dirty="0"/>
          </a:p>
          <a:p>
            <a:r>
              <a:rPr lang="en-US" dirty="0"/>
              <a:t>Falling in love online</a:t>
            </a:r>
          </a:p>
          <a:p>
            <a:endParaRPr lang="en-US" dirty="0"/>
          </a:p>
          <a:p>
            <a:r>
              <a:rPr lang="en-US" dirty="0"/>
              <a:t>Conclusion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0A5AB-0692-8290-F015-AF6B166A9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251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Motivation</a:t>
            </a:r>
            <a:endParaRPr lang="en-IN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D32F0-4E32-DAC9-C688-C91B86AFC6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Love for a destination </a:t>
            </a:r>
          </a:p>
          <a:p>
            <a:endParaRPr lang="en-US" dirty="0"/>
          </a:p>
          <a:p>
            <a:r>
              <a:rPr lang="en-US" dirty="0"/>
              <a:t>Use of technology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(28% increase in travel #recommending tweets; 46% #destionation -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Twitter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Lock-down conditions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(world tourist arrivals from -70% in 2021 to -43% in 2022 –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UNWTO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IN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7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C7F-EE45-C048-53F3-69F616DB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 Tourist Destination Brand	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EB63-2D59-CCF9-1D03-B16125671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68" y="1079501"/>
            <a:ext cx="10870264" cy="5588000"/>
          </a:xfrm>
        </p:spPr>
        <p:txBody>
          <a:bodyPr>
            <a:normAutofit lnSpcReduction="10000"/>
          </a:bodyPr>
          <a:lstStyle/>
          <a:p>
            <a:pPr algn="just"/>
            <a:endParaRPr lang="en-IN" sz="3000" dirty="0"/>
          </a:p>
          <a:p>
            <a:pPr algn="just"/>
            <a:r>
              <a:rPr lang="en-IN" sz="3000" dirty="0"/>
              <a:t>Destinations </a:t>
            </a:r>
            <a:r>
              <a:rPr lang="en-IN" sz="3000" b="1" dirty="0"/>
              <a:t>attract potential tourists by evoking emotions </a:t>
            </a:r>
            <a:r>
              <a:rPr lang="en-IN" sz="3000" dirty="0"/>
              <a:t>(Hudson and Ritchie 2009). </a:t>
            </a:r>
          </a:p>
          <a:p>
            <a:pPr algn="just"/>
            <a:endParaRPr lang="en-US" sz="3000" b="1" dirty="0"/>
          </a:p>
          <a:p>
            <a:pPr algn="just"/>
            <a:r>
              <a:rPr lang="en-US" sz="3000" b="1" dirty="0"/>
              <a:t>Tourists also display emotions towards destination brands </a:t>
            </a:r>
            <a:r>
              <a:rPr lang="en-US" sz="3000" dirty="0"/>
              <a:t>(</a:t>
            </a:r>
            <a:r>
              <a:rPr lang="en-IN" sz="3000" dirty="0"/>
              <a:t>Vada et al 2019, </a:t>
            </a:r>
            <a:r>
              <a:rPr lang="en-IN" sz="3000" dirty="0" err="1"/>
              <a:t>Brakus</a:t>
            </a:r>
            <a:r>
              <a:rPr lang="en-IN" sz="3000" dirty="0"/>
              <a:t> et al 2009). </a:t>
            </a:r>
          </a:p>
          <a:p>
            <a:pPr algn="just"/>
            <a:endParaRPr lang="en-IN" sz="3000" dirty="0"/>
          </a:p>
          <a:p>
            <a:pPr algn="just"/>
            <a:r>
              <a:rPr lang="en-IN" sz="3000" dirty="0"/>
              <a:t>Emotions are based on </a:t>
            </a:r>
            <a:r>
              <a:rPr lang="en-IN" sz="3000" b="1" dirty="0"/>
              <a:t>perceived self-image </a:t>
            </a:r>
            <a:r>
              <a:rPr lang="en-IN" sz="3000" dirty="0"/>
              <a:t>and destination brand personality (Murphy and </a:t>
            </a:r>
            <a:r>
              <a:rPr lang="en-IN" sz="3000" dirty="0" err="1"/>
              <a:t>Moscardo</a:t>
            </a:r>
            <a:r>
              <a:rPr lang="en-IN" sz="3000" dirty="0"/>
              <a:t> 2007). </a:t>
            </a:r>
          </a:p>
          <a:p>
            <a:pPr algn="just"/>
            <a:endParaRPr lang="en-IN" sz="3000" b="1" dirty="0"/>
          </a:p>
          <a:p>
            <a:pPr algn="just"/>
            <a:r>
              <a:rPr lang="en-IN" b="1" dirty="0"/>
              <a:t>Emotions of joy and love</a:t>
            </a:r>
            <a:r>
              <a:rPr lang="en-IN" dirty="0"/>
              <a:t> have positive relationships with perceived overall image of the destination (</a:t>
            </a:r>
            <a:r>
              <a:rPr lang="en-IN" dirty="0" err="1"/>
              <a:t>Prayag</a:t>
            </a:r>
            <a:r>
              <a:rPr lang="en-IN" dirty="0"/>
              <a:t> et al 2015). </a:t>
            </a:r>
          </a:p>
          <a:p>
            <a:pPr algn="just"/>
            <a:endParaRPr lang="en-IN" b="1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187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15F1-DD1B-183A-FCAE-DD600076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900"/>
            <a:ext cx="10515600" cy="5707063"/>
          </a:xfrm>
        </p:spPr>
        <p:txBody>
          <a:bodyPr>
            <a:normAutofit fontScale="92500"/>
          </a:bodyPr>
          <a:lstStyle/>
          <a:p>
            <a:pPr algn="just"/>
            <a:endParaRPr lang="en-IN" dirty="0"/>
          </a:p>
          <a:p>
            <a:pPr algn="just"/>
            <a:r>
              <a:rPr lang="en-IN" dirty="0"/>
              <a:t>E</a:t>
            </a:r>
            <a:r>
              <a:rPr lang="en-IN" sz="2800" dirty="0"/>
              <a:t>motions like pleasure, amazement, caring and inspiration were found to be </a:t>
            </a:r>
            <a:r>
              <a:rPr lang="en-IN" sz="2800" b="1" dirty="0"/>
              <a:t>meaningful for place attachment and experience</a:t>
            </a:r>
            <a:r>
              <a:rPr lang="en-IN" sz="2800" dirty="0"/>
              <a:t> (</a:t>
            </a:r>
            <a:r>
              <a:rPr lang="en-IN" sz="2800" dirty="0" err="1"/>
              <a:t>Hosany</a:t>
            </a:r>
            <a:r>
              <a:rPr lang="en-IN" sz="2800" dirty="0"/>
              <a:t> et al 2016). </a:t>
            </a:r>
          </a:p>
          <a:p>
            <a:pPr algn="just"/>
            <a:endParaRPr lang="en-IN" dirty="0"/>
          </a:p>
          <a:p>
            <a:pPr algn="just"/>
            <a:r>
              <a:rPr lang="en-IN" sz="2800" dirty="0"/>
              <a:t>Place attachment could be formed with </a:t>
            </a:r>
            <a:r>
              <a:rPr lang="en-IN" sz="2800" b="1" dirty="0"/>
              <a:t>first time or repeat tourists having memorable experience </a:t>
            </a:r>
            <a:r>
              <a:rPr lang="en-IN" sz="2800" dirty="0"/>
              <a:t>(Vada et al 2019).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Tourists who have long brand history and </a:t>
            </a:r>
            <a:r>
              <a:rPr lang="en-IN" b="1" dirty="0"/>
              <a:t>first time visitor both can fall in love with the brand </a:t>
            </a:r>
            <a:r>
              <a:rPr lang="en-IN" dirty="0"/>
              <a:t>(</a:t>
            </a:r>
            <a:r>
              <a:rPr lang="en-IN" dirty="0" err="1"/>
              <a:t>Aro</a:t>
            </a:r>
            <a:r>
              <a:rPr lang="en-IN" dirty="0"/>
              <a:t> et al 2018).</a:t>
            </a:r>
          </a:p>
          <a:p>
            <a:pPr algn="just"/>
            <a:endParaRPr lang="en-IN" sz="2800" dirty="0"/>
          </a:p>
          <a:p>
            <a:pPr algn="just"/>
            <a:r>
              <a:rPr lang="en-IN" dirty="0"/>
              <a:t>A study found that respondents </a:t>
            </a:r>
            <a:r>
              <a:rPr lang="en-IN" b="1" dirty="0"/>
              <a:t>displayed emotional bonding with an unknown destination looking at imaginary  pictures </a:t>
            </a:r>
            <a:r>
              <a:rPr lang="en-IN" dirty="0"/>
              <a:t>(Cheng and Kou 2015). </a:t>
            </a:r>
          </a:p>
          <a:p>
            <a:pPr algn="just"/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413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32CA-1985-E220-065C-CDCE44C6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8500"/>
            <a:ext cx="10515600" cy="54784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56EF3A-2A68-BD9C-4063-3E5C4C8CA2DB}"/>
              </a:ext>
            </a:extLst>
          </p:cNvPr>
          <p:cNvSpPr/>
          <p:nvPr/>
        </p:nvSpPr>
        <p:spPr>
          <a:xfrm>
            <a:off x="1473199" y="1105675"/>
            <a:ext cx="30099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Tourist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Destination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Perceived self-image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0732F-403A-3A35-A314-858706A34577}"/>
              </a:ext>
            </a:extLst>
          </p:cNvPr>
          <p:cNvSpPr/>
          <p:nvPr/>
        </p:nvSpPr>
        <p:spPr>
          <a:xfrm>
            <a:off x="7708902" y="1105675"/>
            <a:ext cx="30099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Visit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First time or repeat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2737EC-9027-7122-C50E-C56167AF8EC8}"/>
              </a:ext>
            </a:extLst>
          </p:cNvPr>
          <p:cNvSpPr/>
          <p:nvPr/>
        </p:nvSpPr>
        <p:spPr>
          <a:xfrm>
            <a:off x="7873425" y="4724400"/>
            <a:ext cx="30099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Experience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Emotions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3FE67-8993-AF85-80FB-0B71AF606275}"/>
              </a:ext>
            </a:extLst>
          </p:cNvPr>
          <p:cNvSpPr/>
          <p:nvPr/>
        </p:nvSpPr>
        <p:spPr>
          <a:xfrm>
            <a:off x="1473200" y="4724400"/>
            <a:ext cx="30099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Destination love</a:t>
            </a:r>
          </a:p>
          <a:p>
            <a:pPr algn="ctr"/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860794-86C4-828A-05B1-48BBB916956E}"/>
              </a:ext>
            </a:extLst>
          </p:cNvPr>
          <p:cNvCxnSpPr/>
          <p:nvPr/>
        </p:nvCxnSpPr>
        <p:spPr>
          <a:xfrm>
            <a:off x="5610098" y="1613434"/>
            <a:ext cx="1104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506997-7EB6-D8C7-0D28-524C81452D66}"/>
              </a:ext>
            </a:extLst>
          </p:cNvPr>
          <p:cNvCxnSpPr>
            <a:cxnSpLocks/>
          </p:cNvCxnSpPr>
          <p:nvPr/>
        </p:nvCxnSpPr>
        <p:spPr>
          <a:xfrm>
            <a:off x="9362494" y="2982244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EE8709-6048-3081-45F1-C0CA003A56F2}"/>
              </a:ext>
            </a:extLst>
          </p:cNvPr>
          <p:cNvCxnSpPr>
            <a:cxnSpLocks/>
          </p:cNvCxnSpPr>
          <p:nvPr/>
        </p:nvCxnSpPr>
        <p:spPr>
          <a:xfrm flipH="1">
            <a:off x="5743448" y="5224220"/>
            <a:ext cx="971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6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3E43-0014-4ABC-5F70-CED90B51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39726"/>
            <a:ext cx="10515600" cy="5705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Falling in love 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145D-B8B7-8E5F-0B20-8A16484B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41400"/>
            <a:ext cx="11595100" cy="559714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b="1" dirty="0">
              <a:effectLst/>
              <a:latin typeface="Calibri bod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Removing physical presence </a:t>
            </a:r>
            <a:r>
              <a:rPr lang="en-IN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really helps in enhancing love by creating a more intimate connection between them as they really (Briggle 2008).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dirty="0">
              <a:effectLst/>
              <a:latin typeface="Calibri bod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Those who reported </a:t>
            </a:r>
            <a:r>
              <a:rPr lang="en-IN" b="1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love at first sight </a:t>
            </a:r>
            <a:r>
              <a:rPr lang="en-IN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IN" b="1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stronger romantic relationship </a:t>
            </a:r>
            <a:r>
              <a:rPr lang="en-IN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with their partners (</a:t>
            </a:r>
            <a:r>
              <a:rPr lang="en-IN" dirty="0" err="1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Zousk</a:t>
            </a:r>
            <a:r>
              <a:rPr lang="en-IN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 et al 2017)</a:t>
            </a:r>
            <a:r>
              <a:rPr lang="en-IN" dirty="0"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dirty="0">
              <a:latin typeface="Calibri bod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b="1" dirty="0">
                <a:latin typeface="Calibri body"/>
              </a:rPr>
              <a:t>ove at first sight could take form of human relationships with greater passion, intensity and self-identification </a:t>
            </a:r>
            <a:r>
              <a:rPr lang="en-IN" dirty="0">
                <a:latin typeface="Calibri body"/>
              </a:rPr>
              <a:t>(</a:t>
            </a:r>
            <a:r>
              <a:rPr lang="en-IN" dirty="0" err="1">
                <a:latin typeface="Calibri body"/>
              </a:rPr>
              <a:t>Palusuk</a:t>
            </a:r>
            <a:r>
              <a:rPr lang="en-IN" dirty="0">
                <a:latin typeface="Calibri body"/>
              </a:rPr>
              <a:t> et al 2019).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dirty="0">
              <a:latin typeface="Calibri body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dirty="0"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267321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32CA-1985-E220-065C-CDCE44C6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84" y="698500"/>
            <a:ext cx="9653016" cy="54784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0732F-403A-3A35-A314-858706A34577}"/>
              </a:ext>
            </a:extLst>
          </p:cNvPr>
          <p:cNvSpPr/>
          <p:nvPr/>
        </p:nvSpPr>
        <p:spPr>
          <a:xfrm>
            <a:off x="4950734" y="378006"/>
            <a:ext cx="2191111" cy="1102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Novelty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Sensory stimulation</a:t>
            </a:r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860794-86C4-828A-05B1-48BBB916956E}"/>
              </a:ext>
            </a:extLst>
          </p:cNvPr>
          <p:cNvCxnSpPr/>
          <p:nvPr/>
        </p:nvCxnSpPr>
        <p:spPr>
          <a:xfrm>
            <a:off x="3158075" y="979748"/>
            <a:ext cx="1104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DE057D9-0C65-BBF0-86D5-B0C32F469898}"/>
              </a:ext>
            </a:extLst>
          </p:cNvPr>
          <p:cNvSpPr/>
          <p:nvPr/>
        </p:nvSpPr>
        <p:spPr>
          <a:xfrm>
            <a:off x="1002792" y="5745072"/>
            <a:ext cx="10186416" cy="8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P1 – Tourists’ can fall in love with a unique (sensory stimulating) destination brand without visiting. </a:t>
            </a:r>
            <a:endParaRPr lang="en-IN" sz="2400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66F88-5453-4FF5-5446-07AA38DEF866}"/>
              </a:ext>
            </a:extLst>
          </p:cNvPr>
          <p:cNvCxnSpPr/>
          <p:nvPr/>
        </p:nvCxnSpPr>
        <p:spPr>
          <a:xfrm>
            <a:off x="7531689" y="929052"/>
            <a:ext cx="1104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273171-C287-A04E-45E8-4CC445B84045}"/>
              </a:ext>
            </a:extLst>
          </p:cNvPr>
          <p:cNvSpPr txBox="1"/>
          <p:nvPr/>
        </p:nvSpPr>
        <p:spPr>
          <a:xfrm>
            <a:off x="1467812" y="1761346"/>
            <a:ext cx="8538143" cy="3707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200" dirty="0"/>
              <a:t>Brand </a:t>
            </a:r>
            <a:r>
              <a:rPr lang="en-IN" sz="2200" b="1" dirty="0"/>
              <a:t>uniqueness</a:t>
            </a:r>
            <a:r>
              <a:rPr lang="en-IN" sz="2200" dirty="0"/>
              <a:t> (</a:t>
            </a:r>
            <a:r>
              <a:rPr lang="en-IN" sz="2200" b="1" dirty="0"/>
              <a:t>functional, sensory and communicative</a:t>
            </a:r>
            <a:r>
              <a:rPr lang="en-IN" sz="2200" dirty="0"/>
              <a:t>) – is a stimulus to fall in love (Rahman et al JBM 2021).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200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200" dirty="0" err="1"/>
              <a:t>Diţoiu</a:t>
            </a:r>
            <a:r>
              <a:rPr lang="en-IN" sz="2200" dirty="0"/>
              <a:t> et al (2014) studied the use of </a:t>
            </a:r>
            <a:r>
              <a:rPr lang="en-IN" sz="2200" b="1" dirty="0"/>
              <a:t>sensory elements </a:t>
            </a:r>
            <a:r>
              <a:rPr lang="en-IN" sz="2200" dirty="0"/>
              <a:t>(visual, auditory, olfactory, gustatory, and tactile) in </a:t>
            </a:r>
            <a:r>
              <a:rPr lang="en-IN" sz="2200" b="1" dirty="0"/>
              <a:t>developing the marketing strategies for a tourist destination</a:t>
            </a:r>
            <a:r>
              <a:rPr lang="en-IN" sz="2200" dirty="0"/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Novelty in stimulation and excitement need results in high brand romance </a:t>
            </a:r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(Patwardhan and Balasubramanian 2013</a:t>
            </a: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3596-D882-C1F4-927C-715CA19F8C0A}"/>
              </a:ext>
            </a:extLst>
          </p:cNvPr>
          <p:cNvSpPr/>
          <p:nvPr/>
        </p:nvSpPr>
        <p:spPr>
          <a:xfrm>
            <a:off x="9395660" y="378006"/>
            <a:ext cx="2191111" cy="1102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Destination Love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9CFAC0-DEB3-B967-17FA-03FA607B56F9}"/>
              </a:ext>
            </a:extLst>
          </p:cNvPr>
          <p:cNvSpPr/>
          <p:nvPr/>
        </p:nvSpPr>
        <p:spPr>
          <a:xfrm>
            <a:off x="773763" y="378005"/>
            <a:ext cx="2191111" cy="1102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Tourist destination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Perceived self-image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9EB5-D365-E03F-4884-6F8EC952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27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Falling in love online</a:t>
            </a:r>
            <a:endParaRPr lang="en-IN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1898-3F98-73DD-722D-00A63FBF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Autofit/>
          </a:bodyPr>
          <a:lstStyle/>
          <a:p>
            <a:pPr algn="just"/>
            <a:r>
              <a:rPr lang="en-IN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marketing influences brand romance </a:t>
            </a: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building emotional bonds with the brand; even in tourism context (Being and Khan 2019, Xiang and </a:t>
            </a:r>
            <a:r>
              <a:rPr lang="en-IN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Gretzel</a:t>
            </a: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2010, </a:t>
            </a:r>
            <a:r>
              <a:rPr lang="en-IN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Fatanti</a:t>
            </a: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Suyadnya</a:t>
            </a: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2015, Park et al 2016).</a:t>
            </a:r>
          </a:p>
          <a:p>
            <a:pPr algn="just"/>
            <a:endParaRPr lang="en-I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Self-expressiveness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content when a place message supports and enacts </a:t>
            </a: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consumers self-concept would result in brand love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(Strandberg and 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Styven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2018).</a:t>
            </a:r>
          </a:p>
          <a:p>
            <a:pPr algn="just"/>
            <a:endParaRPr lang="en-I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identity with the </a:t>
            </a: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groups online will have positive influence on brand love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Vernuccio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 2015).</a:t>
            </a: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57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32CA-1985-E220-065C-CDCE44C6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84" y="698500"/>
            <a:ext cx="9653016" cy="54784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0732F-403A-3A35-A314-858706A34577}"/>
              </a:ext>
            </a:extLst>
          </p:cNvPr>
          <p:cNvSpPr/>
          <p:nvPr/>
        </p:nvSpPr>
        <p:spPr>
          <a:xfrm>
            <a:off x="4950734" y="378006"/>
            <a:ext cx="2191111" cy="1102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Online Engagement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Aesthetic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Social identity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860794-86C4-828A-05B1-48BBB916956E}"/>
              </a:ext>
            </a:extLst>
          </p:cNvPr>
          <p:cNvCxnSpPr/>
          <p:nvPr/>
        </p:nvCxnSpPr>
        <p:spPr>
          <a:xfrm>
            <a:off x="3158075" y="979748"/>
            <a:ext cx="1104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DE057D9-0C65-BBF0-86D5-B0C32F469898}"/>
              </a:ext>
            </a:extLst>
          </p:cNvPr>
          <p:cNvSpPr/>
          <p:nvPr/>
        </p:nvSpPr>
        <p:spPr>
          <a:xfrm>
            <a:off x="1002792" y="5745072"/>
            <a:ext cx="10186416" cy="8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P2 a – Tourists’ can fall in love with a destination brand through online engagement with the brand.  </a:t>
            </a:r>
            <a:endParaRPr lang="en-IN" sz="2400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66F88-5453-4FF5-5446-07AA38DEF866}"/>
              </a:ext>
            </a:extLst>
          </p:cNvPr>
          <p:cNvCxnSpPr/>
          <p:nvPr/>
        </p:nvCxnSpPr>
        <p:spPr>
          <a:xfrm>
            <a:off x="7531689" y="929052"/>
            <a:ext cx="1104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273171-C287-A04E-45E8-4CC445B84045}"/>
              </a:ext>
            </a:extLst>
          </p:cNvPr>
          <p:cNvSpPr txBox="1"/>
          <p:nvPr/>
        </p:nvSpPr>
        <p:spPr>
          <a:xfrm>
            <a:off x="1467813" y="1761347"/>
            <a:ext cx="853222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brand involvement results in positive emotions </a:t>
            </a: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(Loureiro et al 2017).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/>
              <a:t>Aesthetics</a:t>
            </a:r>
            <a:r>
              <a:rPr lang="en-US" sz="2200" dirty="0"/>
              <a:t> (fascinating and pleasing website) have important significant impact on </a:t>
            </a:r>
            <a:r>
              <a:rPr lang="en-US" sz="2200" b="1" dirty="0"/>
              <a:t>destination emotional experience </a:t>
            </a:r>
            <a:r>
              <a:rPr lang="en-US" sz="2200" dirty="0"/>
              <a:t>(pleasurable and exciting), Zhang et al 201.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For </a:t>
            </a:r>
            <a:r>
              <a:rPr lang="en-US" sz="2200" b="1" dirty="0"/>
              <a:t>hedonic consumption </a:t>
            </a:r>
            <a:r>
              <a:rPr lang="en-US" sz="2200" dirty="0"/>
              <a:t>the unconscious and conscious level of arousal generate </a:t>
            </a:r>
            <a:r>
              <a:rPr lang="en-US" sz="2200" b="1" dirty="0"/>
              <a:t>higher pleasure  </a:t>
            </a:r>
            <a:r>
              <a:rPr lang="en-US" sz="2200" dirty="0"/>
              <a:t>(</a:t>
            </a:r>
            <a:r>
              <a:rPr lang="en-US" sz="2200" dirty="0" err="1"/>
              <a:t>Battiga</a:t>
            </a:r>
            <a:r>
              <a:rPr lang="en-US" sz="2200" dirty="0"/>
              <a:t> et al 2020). Tourists </a:t>
            </a:r>
            <a:r>
              <a:rPr lang="en-US" sz="2200" b="1" dirty="0"/>
              <a:t>hedonic happiness is fundamental for destination attachment </a:t>
            </a:r>
            <a:r>
              <a:rPr lang="en-US" sz="2200" dirty="0"/>
              <a:t>(Lee and </a:t>
            </a:r>
            <a:r>
              <a:rPr lang="en-US" sz="2200" dirty="0" err="1"/>
              <a:t>Jeong</a:t>
            </a:r>
            <a:r>
              <a:rPr lang="en-US" sz="2200" dirty="0"/>
              <a:t> 2021)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3596-D882-C1F4-927C-715CA19F8C0A}"/>
              </a:ext>
            </a:extLst>
          </p:cNvPr>
          <p:cNvSpPr/>
          <p:nvPr/>
        </p:nvSpPr>
        <p:spPr>
          <a:xfrm>
            <a:off x="9395660" y="378006"/>
            <a:ext cx="2191111" cy="1102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Destination Love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9CFAC0-DEB3-B967-17FA-03FA607B56F9}"/>
              </a:ext>
            </a:extLst>
          </p:cNvPr>
          <p:cNvSpPr/>
          <p:nvPr/>
        </p:nvSpPr>
        <p:spPr>
          <a:xfrm>
            <a:off x="773763" y="378005"/>
            <a:ext cx="2191111" cy="1102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Tourist destination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Perceived self-image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15115</TotalTime>
  <Words>726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body</vt:lpstr>
      <vt:lpstr>Calibri Light</vt:lpstr>
      <vt:lpstr>Times New Roman</vt:lpstr>
      <vt:lpstr>Office Theme</vt:lpstr>
      <vt:lpstr>PowerPoint Presentation</vt:lpstr>
      <vt:lpstr>PowerPoint Presentation</vt:lpstr>
      <vt:lpstr> Tourist Destination Brand </vt:lpstr>
      <vt:lpstr>PowerPoint Presentation</vt:lpstr>
      <vt:lpstr>PowerPoint Presentation</vt:lpstr>
      <vt:lpstr>Falling in love </vt:lpstr>
      <vt:lpstr>PowerPoint Presentation</vt:lpstr>
      <vt:lpstr>Falling in love online</vt:lpstr>
      <vt:lpstr>PowerPoint Presentation</vt:lpstr>
      <vt:lpstr>PowerPoint Presentation</vt:lpstr>
      <vt:lpstr>Synopsis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Love with Tourist Destination Brand</dc:title>
  <dc:creator>Niv Sh</dc:creator>
  <cp:lastModifiedBy>Niv Sh</cp:lastModifiedBy>
  <cp:revision>50</cp:revision>
  <dcterms:created xsi:type="dcterms:W3CDTF">2022-09-29T06:23:15Z</dcterms:created>
  <dcterms:modified xsi:type="dcterms:W3CDTF">2022-10-13T13:28:13Z</dcterms:modified>
</cp:coreProperties>
</file>